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notesMasterIdLst>
    <p:notesMasterId r:id="rId3"/>
  </p:notesMasterIdLst>
  <p:sldSz cx="14630400" cy="8229600"/>
  <p:notesSz cx="8229600" cy="14630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2" Type="http://schemas.openxmlformats.org/officeDocument/2006/relationships/image" Target="../media/image-1002-2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08740" y="491133"/>
            <a:ext cx="7622500" cy="522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100"/>
              </a:lnSpc>
              <a:buNone/>
            </a:pPr>
            <a:r>
              <a:rPr lang="en-US" sz="325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Fundamentals of Structural Engineering</a:t>
            </a:r>
            <a:endParaRPr lang="en-US" sz="3250" dirty="0"/>
          </a:p>
        </p:txBody>
      </p:sp>
      <p:sp>
        <p:nvSpPr>
          <p:cNvPr id="4" name="Text 1"/>
          <p:cNvSpPr/>
          <p:nvPr/>
        </p:nvSpPr>
        <p:spPr>
          <a:xfrm>
            <a:off x="6108740" y="1280755"/>
            <a:ext cx="7899321" cy="5686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This presentation explores the foundational elements of structural engineering, delving into various structural types, internal forces, and joint classifications essential for stability and performance.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6108740" y="2049423"/>
            <a:ext cx="3860721" cy="2409111"/>
          </a:xfrm>
          <a:prstGeom prst="roundRect">
            <a:avLst>
              <a:gd name="adj" fmla="val 310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294120" y="2234803"/>
            <a:ext cx="2091928" cy="2614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Types of Structures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6294120" y="2602944"/>
            <a:ext cx="3489960" cy="2843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200"/>
              </a:lnSpc>
              <a:buSzPct val="100000"/>
              <a:buChar char="•"/>
            </a:pPr>
            <a:r>
              <a:rPr lang="en-US" sz="140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Framed structures (buildings, bridges)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6294120" y="2949416"/>
            <a:ext cx="3489960" cy="2843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200"/>
              </a:lnSpc>
              <a:buSzPct val="100000"/>
              <a:buChar char="•"/>
            </a:pPr>
            <a:r>
              <a:rPr lang="en-US" sz="140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Truss structures (bridges, roofs)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6294120" y="3295888"/>
            <a:ext cx="3489960" cy="2843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200"/>
              </a:lnSpc>
              <a:buSzPct val="100000"/>
              <a:buChar char="•"/>
            </a:pPr>
            <a:r>
              <a:rPr lang="en-US" sz="140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Shell structures (tanks, domes)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6294120" y="3642360"/>
            <a:ext cx="3489960" cy="2843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200"/>
              </a:lnSpc>
              <a:buSzPct val="100000"/>
              <a:buChar char="•"/>
            </a:pPr>
            <a:r>
              <a:rPr lang="en-US" sz="140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Solid structures (dams, walls)</a:t>
            </a:r>
            <a:endParaRPr lang="en-US" sz="1400" dirty="0"/>
          </a:p>
        </p:txBody>
      </p:sp>
      <p:sp>
        <p:nvSpPr>
          <p:cNvPr id="11" name="Shape 8"/>
          <p:cNvSpPr/>
          <p:nvPr/>
        </p:nvSpPr>
        <p:spPr>
          <a:xfrm>
            <a:off x="10147221" y="2049423"/>
            <a:ext cx="3860840" cy="2409111"/>
          </a:xfrm>
          <a:prstGeom prst="roundRect">
            <a:avLst>
              <a:gd name="adj" fmla="val 310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0332601" y="2234803"/>
            <a:ext cx="2091928" cy="2614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Internal Forces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10332601" y="2602944"/>
            <a:ext cx="3490079" cy="2843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200"/>
              </a:lnSpc>
              <a:buSzPct val="100000"/>
              <a:buChar char="•"/>
            </a:pPr>
            <a:r>
              <a:rPr lang="en-US" sz="140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Tension (pulling)</a:t>
            </a:r>
            <a:endParaRPr lang="en-US" sz="1400" dirty="0"/>
          </a:p>
        </p:txBody>
      </p:sp>
      <p:sp>
        <p:nvSpPr>
          <p:cNvPr id="14" name="Text 11"/>
          <p:cNvSpPr/>
          <p:nvPr/>
        </p:nvSpPr>
        <p:spPr>
          <a:xfrm>
            <a:off x="10332601" y="2949416"/>
            <a:ext cx="3490079" cy="2843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200"/>
              </a:lnSpc>
              <a:buSzPct val="100000"/>
              <a:buChar char="•"/>
            </a:pPr>
            <a:r>
              <a:rPr lang="en-US" sz="140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Compression (pushing)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10332601" y="3295888"/>
            <a:ext cx="3490079" cy="2843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200"/>
              </a:lnSpc>
              <a:buSzPct val="100000"/>
              <a:buChar char="•"/>
            </a:pPr>
            <a:r>
              <a:rPr lang="en-US" sz="140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Shear (sliding)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10332601" y="3642360"/>
            <a:ext cx="3490079" cy="2843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200"/>
              </a:lnSpc>
              <a:buSzPct val="100000"/>
              <a:buChar char="•"/>
            </a:pPr>
            <a:r>
              <a:rPr lang="en-US" sz="140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Bending moment (bending)</a:t>
            </a:r>
            <a:endParaRPr lang="en-US" sz="1400" dirty="0"/>
          </a:p>
        </p:txBody>
      </p:sp>
      <p:sp>
        <p:nvSpPr>
          <p:cNvPr id="17" name="Text 14"/>
          <p:cNvSpPr/>
          <p:nvPr/>
        </p:nvSpPr>
        <p:spPr>
          <a:xfrm>
            <a:off x="10332601" y="3988832"/>
            <a:ext cx="3490079" cy="2843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200"/>
              </a:lnSpc>
              <a:buSzPct val="100000"/>
              <a:buChar char="•"/>
            </a:pPr>
            <a:r>
              <a:rPr lang="en-US" sz="140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Torsion (twisting)</a:t>
            </a:r>
            <a:endParaRPr lang="en-US" sz="1400" dirty="0"/>
          </a:p>
        </p:txBody>
      </p:sp>
      <p:sp>
        <p:nvSpPr>
          <p:cNvPr id="18" name="Shape 15"/>
          <p:cNvSpPr/>
          <p:nvPr/>
        </p:nvSpPr>
        <p:spPr>
          <a:xfrm>
            <a:off x="6108740" y="4636294"/>
            <a:ext cx="7899321" cy="3102054"/>
          </a:xfrm>
          <a:prstGeom prst="roundRect">
            <a:avLst>
              <a:gd name="adj" fmla="val 2408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6294120" y="4821674"/>
            <a:ext cx="2662595" cy="2614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Forms of Structures &amp; Joints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6294120" y="5189815"/>
            <a:ext cx="7528560" cy="2843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200"/>
              </a:lnSpc>
              <a:buSzPct val="100000"/>
              <a:buChar char="•"/>
            </a:pPr>
            <a:r>
              <a:rPr lang="en-US" sz="140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Rectangular frames</a:t>
            </a:r>
            <a:endParaRPr lang="en-US" sz="1400" dirty="0"/>
          </a:p>
        </p:txBody>
      </p:sp>
      <p:sp>
        <p:nvSpPr>
          <p:cNvPr id="21" name="Text 18"/>
          <p:cNvSpPr/>
          <p:nvPr/>
        </p:nvSpPr>
        <p:spPr>
          <a:xfrm>
            <a:off x="6294120" y="5536287"/>
            <a:ext cx="7528560" cy="2843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200"/>
              </a:lnSpc>
              <a:buSzPct val="100000"/>
              <a:buChar char="•"/>
            </a:pPr>
            <a:r>
              <a:rPr lang="en-US" sz="140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Triangular/truss forms</a:t>
            </a:r>
            <a:endParaRPr lang="en-US" sz="1400" dirty="0"/>
          </a:p>
        </p:txBody>
      </p:sp>
      <p:sp>
        <p:nvSpPr>
          <p:cNvPr id="22" name="Text 19"/>
          <p:cNvSpPr/>
          <p:nvPr/>
        </p:nvSpPr>
        <p:spPr>
          <a:xfrm>
            <a:off x="6294120" y="5882759"/>
            <a:ext cx="7528560" cy="2843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200"/>
              </a:lnSpc>
              <a:buSzPct val="100000"/>
              <a:buChar char="•"/>
            </a:pPr>
            <a:r>
              <a:rPr lang="en-US" sz="140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Arch structures</a:t>
            </a:r>
            <a:endParaRPr lang="en-US" sz="1400" dirty="0"/>
          </a:p>
        </p:txBody>
      </p:sp>
      <p:sp>
        <p:nvSpPr>
          <p:cNvPr id="23" name="Text 20"/>
          <p:cNvSpPr/>
          <p:nvPr/>
        </p:nvSpPr>
        <p:spPr>
          <a:xfrm>
            <a:off x="6294120" y="6229231"/>
            <a:ext cx="7528560" cy="2843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200"/>
              </a:lnSpc>
              <a:buSzPct val="100000"/>
              <a:buChar char="•"/>
            </a:pPr>
            <a:r>
              <a:rPr lang="en-US" sz="140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Space frames</a:t>
            </a:r>
            <a:endParaRPr lang="en-US" sz="1400" dirty="0"/>
          </a:p>
        </p:txBody>
      </p:sp>
      <p:sp>
        <p:nvSpPr>
          <p:cNvPr id="24" name="Text 21"/>
          <p:cNvSpPr/>
          <p:nvPr/>
        </p:nvSpPr>
        <p:spPr>
          <a:xfrm>
            <a:off x="6294120" y="6575703"/>
            <a:ext cx="7528560" cy="2843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200"/>
              </a:lnSpc>
              <a:buSzPct val="100000"/>
              <a:buChar char="•"/>
            </a:pPr>
            <a:r>
              <a:rPr lang="en-US" sz="140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Pinned joints (hinged)</a:t>
            </a:r>
            <a:endParaRPr lang="en-US" sz="1400" dirty="0"/>
          </a:p>
        </p:txBody>
      </p:sp>
      <p:sp>
        <p:nvSpPr>
          <p:cNvPr id="25" name="Text 22"/>
          <p:cNvSpPr/>
          <p:nvPr/>
        </p:nvSpPr>
        <p:spPr>
          <a:xfrm>
            <a:off x="6294120" y="6922175"/>
            <a:ext cx="7528560" cy="2843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200"/>
              </a:lnSpc>
              <a:buSzPct val="100000"/>
              <a:buChar char="•"/>
            </a:pPr>
            <a:r>
              <a:rPr lang="en-US" sz="140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Fixed joints (rigid)</a:t>
            </a:r>
            <a:endParaRPr lang="en-US" sz="1400" dirty="0"/>
          </a:p>
        </p:txBody>
      </p:sp>
      <p:sp>
        <p:nvSpPr>
          <p:cNvPr id="26" name="Text 23"/>
          <p:cNvSpPr/>
          <p:nvPr/>
        </p:nvSpPr>
        <p:spPr>
          <a:xfrm>
            <a:off x="6294120" y="7268647"/>
            <a:ext cx="7528560" cy="2843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200"/>
              </a:lnSpc>
              <a:buSzPct val="100000"/>
              <a:buChar char="•"/>
            </a:pPr>
            <a:r>
              <a:rPr lang="en-US" sz="140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Roller joints (allow movement)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Slide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2025-07-18T13:30:38Z</dcterms:created>
  <dcterms:modified xsi:type="dcterms:W3CDTF">2025-07-18T13:30:38Z</dcterms:modified>
</cp:coreProperties>
</file>